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7" r:id="rId2"/>
    <p:sldId id="347" r:id="rId3"/>
    <p:sldId id="348" r:id="rId4"/>
    <p:sldId id="352" r:id="rId5"/>
    <p:sldId id="367" r:id="rId6"/>
    <p:sldId id="354" r:id="rId7"/>
    <p:sldId id="355" r:id="rId8"/>
    <p:sldId id="356" r:id="rId9"/>
    <p:sldId id="358" r:id="rId10"/>
    <p:sldId id="359" r:id="rId11"/>
    <p:sldId id="360" r:id="rId12"/>
    <p:sldId id="363" r:id="rId13"/>
    <p:sldId id="364" r:id="rId14"/>
    <p:sldId id="365" r:id="rId15"/>
    <p:sldId id="366" r:id="rId16"/>
    <p:sldId id="368" r:id="rId17"/>
    <p:sldId id="343" r:id="rId18"/>
    <p:sldId id="344" r:id="rId19"/>
    <p:sldId id="342" r:id="rId20"/>
    <p:sldId id="335" r:id="rId21"/>
    <p:sldId id="345" r:id="rId22"/>
    <p:sldId id="340" r:id="rId23"/>
    <p:sldId id="341" r:id="rId24"/>
    <p:sldId id="346" r:id="rId25"/>
    <p:sldId id="349" r:id="rId26"/>
    <p:sldId id="350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821"/>
    <a:srgbClr val="9BFBA6"/>
    <a:srgbClr val="D7FDDC"/>
    <a:srgbClr val="BCFCC4"/>
    <a:srgbClr val="F8D34A"/>
    <a:srgbClr val="F6C512"/>
    <a:srgbClr val="F9D85D"/>
    <a:srgbClr val="4E4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2" autoAdjust="0"/>
    <p:restoredTop sz="90253" autoAdjust="0"/>
  </p:normalViewPr>
  <p:slideViewPr>
    <p:cSldViewPr snapToGrid="0">
      <p:cViewPr>
        <p:scale>
          <a:sx n="90" d="100"/>
          <a:sy n="90" d="100"/>
        </p:scale>
        <p:origin x="-1146" y="72"/>
      </p:cViewPr>
      <p:guideLst>
        <p:guide orient="horz" pos="2281"/>
        <p:guide pos="2880"/>
      </p:guideLst>
    </p:cSldViewPr>
  </p:slideViewPr>
  <p:outlineViewPr>
    <p:cViewPr>
      <p:scale>
        <a:sx n="33" d="100"/>
        <a:sy n="33" d="100"/>
      </p:scale>
      <p:origin x="42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3EDBBA-2529-4CC8-A8A7-FB5A501ECA5A}" type="datetimeFigureOut">
              <a:rPr lang="en-US"/>
              <a:pPr>
                <a:defRPr/>
              </a:pPr>
              <a:t>5/28/2012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DC4CEB-8A7E-40D0-B85B-F99F69D8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5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079DF9-20F8-415E-B938-CBDA652B2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38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63453-A3B8-4823-8931-FA1483D2EF60}" type="slidenum">
              <a:rPr lang="en-GB" smtClean="0"/>
              <a:pPr>
                <a:defRPr/>
              </a:pPr>
              <a:t>1</a:t>
            </a:fld>
            <a:endParaRPr lang="en-GB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13173-693E-4206-B0A0-07131863ED00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726F8-36EE-4006-ABDC-691CBA90855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9E686-0237-4B1F-8171-7837FBB3833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EDF3-8D82-473C-B5C7-9AC36B2556D4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0E6011-7067-4642-BB64-71012BDD2DD7}" type="slidenum">
              <a:rPr lang="en-US" altLang="zh-CN" sz="1200">
                <a:latin typeface="Calibri" pitchFamily="34" charset="0"/>
              </a:rPr>
              <a:pPr algn="r"/>
              <a:t>16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97B45-BC4F-455E-A29A-08612648931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GB" dirty="0" smtClean="0">
              <a:ea typeface="MS PGothic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4EF8-2934-4434-9D02-C7588F62C04B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7FD90-275B-409E-88B4-4EF0C2CB8E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5DF3-B138-4314-BD36-D35FC921DF74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2CE7C-7611-464D-B8E4-D7B7806FF9A9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877570" name="Rectangle 7"/>
          <p:cNvSpPr txBox="1">
            <a:spLocks noGrp="1" noChangeArrowheads="1"/>
          </p:cNvSpPr>
          <p:nvPr/>
        </p:nvSpPr>
        <p:spPr bwMode="auto">
          <a:xfrm>
            <a:off x="3884613" y="8686488"/>
            <a:ext cx="2971800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3" tIns="46071" rIns="92143" bIns="46071" anchor="b"/>
          <a:lstStyle/>
          <a:p>
            <a:pPr algn="r" defTabSz="920750">
              <a:spcBef>
                <a:spcPct val="0"/>
              </a:spcBef>
            </a:pPr>
            <a:fld id="{1BE90C8C-0CFD-40DF-A77C-5E4EA0840D42}" type="slidenum">
              <a:rPr lang="en-US" altLang="zh-CN" sz="1200"/>
              <a:pPr algn="r" defTabSz="920750">
                <a:spcBef>
                  <a:spcPct val="0"/>
                </a:spcBef>
              </a:pPr>
              <a:t>26</a:t>
            </a:fld>
            <a:endParaRPr lang="en-US" altLang="zh-CN" sz="1200"/>
          </a:p>
        </p:txBody>
      </p:sp>
      <p:sp>
        <p:nvSpPr>
          <p:cNvPr id="877571" name="Rectangle 7"/>
          <p:cNvSpPr txBox="1">
            <a:spLocks noGrp="1" noChangeArrowheads="1"/>
          </p:cNvSpPr>
          <p:nvPr/>
        </p:nvSpPr>
        <p:spPr bwMode="auto">
          <a:xfrm>
            <a:off x="3884613" y="8686488"/>
            <a:ext cx="2971800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3" tIns="46071" rIns="92143" bIns="46071" anchor="b"/>
          <a:lstStyle/>
          <a:p>
            <a:pPr algn="r" defTabSz="920750">
              <a:spcBef>
                <a:spcPct val="0"/>
              </a:spcBef>
            </a:pPr>
            <a:fld id="{4D35CFF5-26F8-47E6-8BC7-86C4684BF093}" type="slidenum">
              <a:rPr lang="en-US" altLang="zh-CN" sz="1200"/>
              <a:pPr algn="r" defTabSz="920750">
                <a:spcBef>
                  <a:spcPct val="0"/>
                </a:spcBef>
              </a:pPr>
              <a:t>26</a:t>
            </a:fld>
            <a:endParaRPr lang="en-US" altLang="zh-CN" sz="1200"/>
          </a:p>
        </p:txBody>
      </p:sp>
      <p:sp>
        <p:nvSpPr>
          <p:cNvPr id="877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4" y="4226914"/>
            <a:ext cx="6281737" cy="4445520"/>
          </a:xfrm>
        </p:spPr>
        <p:txBody>
          <a:bodyPr lIns="92143" tIns="46071" rIns="92143" bIns="46071"/>
          <a:lstStyle/>
          <a:p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079DF9-20F8-415E-B938-CBDA652B2FA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B1D85-0CF3-46BA-82A8-C8CFCBE0C8B3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screen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19" descr="01"/>
          <p:cNvPicPr>
            <a:picLocks noChangeAspect="1" noChangeArrowheads="1"/>
          </p:cNvPicPr>
          <p:nvPr userDrawn="1"/>
        </p:nvPicPr>
        <p:blipFill>
          <a:blip r:embed="rId3" cstate="print"/>
          <a:srcRect t="41635" b="12479"/>
          <a:stretch>
            <a:fillRect/>
          </a:stretch>
        </p:blipFill>
        <p:spPr bwMode="auto">
          <a:xfrm>
            <a:off x="341313" y="368300"/>
            <a:ext cx="8461375" cy="29130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554F-FA57-4053-A46E-EA07DC87F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FD8DD-CC5B-4403-AB9A-F85AD65C1E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546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1711-8FF3-4168-A063-B85475168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F8A7-3969-4885-A5F8-1B550DED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4743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1870-25BD-4843-BE94-1E67F8E201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66D-3E86-4E2F-9ACC-88F3DE3A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3D4B-BD7E-452E-86B0-08F7A4594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A3E1-AB18-4355-88E1-F0F95B985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3270-F822-4423-A888-A12B6512A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659C-5EF3-4648-BEB1-8205EAFC8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65F5-2920-4A82-B080-6D8CB2B03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B7C6-1D28-4543-A42E-98D39DE27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charset="0"/>
              <a:cs typeface="+mn-cs"/>
            </a:endParaRPr>
          </a:p>
        </p:txBody>
      </p:sp>
      <p:pic>
        <p:nvPicPr>
          <p:cNvPr id="2051" name="Picture 3" descr="TR_SlideLogo_BW600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BA4B2C-9647-45F1-9AEC-CE078D29D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6" name="Picture 8" descr="slideMaster_Logo60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900113" y="1052513"/>
            <a:ext cx="7397750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786" y="3809557"/>
            <a:ext cx="8675726" cy="1368499"/>
          </a:xfrm>
        </p:spPr>
        <p:txBody>
          <a:bodyPr/>
          <a:lstStyle/>
          <a:p>
            <a:pPr eaLnBrk="1" hangingPunct="1"/>
            <a:r>
              <a:rPr lang="en-US" dirty="0" smtClean="0"/>
              <a:t>Cooperating with exchanges in China &amp; next generation services to support Chinese players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154" y="5411455"/>
            <a:ext cx="8382000" cy="12795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May 2012 – CIIS International Vendor Conference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Jutta Werner</a:t>
            </a:r>
          </a:p>
          <a:p>
            <a:pPr eaLnBrk="1" hangingPunct="1">
              <a:spcBef>
                <a:spcPct val="50000"/>
              </a:spcBef>
            </a:pPr>
            <a:endParaRPr lang="en-GB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17575" y="214313"/>
            <a:ext cx="7369175" cy="836612"/>
          </a:xfrm>
        </p:spPr>
        <p:txBody>
          <a:bodyPr/>
          <a:lstStyle/>
          <a:p>
            <a:r>
              <a:rPr lang="en-US" altLang="zh-CN" dirty="0" smtClean="0"/>
              <a:t>CREDITVIEWS – CHINA CREDIT RISK </a:t>
            </a:r>
            <a:endParaRPr lang="zh-CN" altLang="en-US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8143932" cy="441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643840" cy="836612"/>
          </a:xfrm>
        </p:spPr>
        <p:txBody>
          <a:bodyPr/>
          <a:lstStyle/>
          <a:p>
            <a:r>
              <a:rPr lang="en-US" altLang="zh-CN" dirty="0" smtClean="0"/>
              <a:t>CHINA FIXED INCOME PORTFOLIO ANALYTICS</a:t>
            </a:r>
            <a:endParaRPr lang="zh-CN" altLang="en-US" dirty="0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 b="34042"/>
          <a:stretch>
            <a:fillRect/>
          </a:stretch>
        </p:blipFill>
        <p:spPr bwMode="auto">
          <a:xfrm>
            <a:off x="928688" y="1214438"/>
            <a:ext cx="57864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 b="27858"/>
          <a:stretch>
            <a:fillRect/>
          </a:stretch>
        </p:blipFill>
        <p:spPr bwMode="auto">
          <a:xfrm>
            <a:off x="2943225" y="3643313"/>
            <a:ext cx="5700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25" name="AutoShape 17"/>
          <p:cNvSpPr>
            <a:spLocks noChangeArrowheads="1"/>
          </p:cNvSpPr>
          <p:nvPr/>
        </p:nvSpPr>
        <p:spPr bwMode="auto">
          <a:xfrm>
            <a:off x="-152400" y="0"/>
            <a:ext cx="2552700" cy="304800"/>
          </a:xfrm>
          <a:prstGeom prst="roundRect">
            <a:avLst>
              <a:gd name="adj" fmla="val 50000"/>
            </a:avLst>
          </a:prstGeom>
          <a:solidFill>
            <a:srgbClr val="A00000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182880" bIns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SALES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ENQUIRY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36626" name="Rectangle 18"/>
          <p:cNvSpPr>
            <a:spLocks noChangeArrowheads="1"/>
          </p:cNvSpPr>
          <p:nvPr/>
        </p:nvSpPr>
        <p:spPr bwMode="auto">
          <a:xfrm>
            <a:off x="6967538" y="2095500"/>
            <a:ext cx="1833562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zh-CN"/>
              <a:t>Correlate price movements on related stocks &amp; related stories in the same context</a:t>
            </a:r>
          </a:p>
        </p:txBody>
      </p:sp>
      <p:pic>
        <p:nvPicPr>
          <p:cNvPr id="836627" name="Picture 19"/>
          <p:cNvPicPr>
            <a:picLocks noChangeAspect="1" noChangeArrowheads="1"/>
          </p:cNvPicPr>
          <p:nvPr/>
        </p:nvPicPr>
        <p:blipFill>
          <a:blip r:embed="rId3" cstate="print"/>
          <a:srcRect l="462" t="363" r="5728" b="1163"/>
          <a:stretch>
            <a:fillRect/>
          </a:stretch>
        </p:blipFill>
        <p:spPr bwMode="auto">
          <a:xfrm>
            <a:off x="515938" y="1012825"/>
            <a:ext cx="6315075" cy="3814763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836628" name="Rectangle 20"/>
          <p:cNvSpPr>
            <a:spLocks noChangeArrowheads="1"/>
          </p:cNvSpPr>
          <p:nvPr/>
        </p:nvSpPr>
        <p:spPr bwMode="auto">
          <a:xfrm>
            <a:off x="496888" y="630238"/>
            <a:ext cx="663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zh-CN"/>
              <a:t>Pinpoint the precise story using local language keywords</a:t>
            </a:r>
          </a:p>
        </p:txBody>
      </p:sp>
      <p:sp>
        <p:nvSpPr>
          <p:cNvPr id="836631" name="Rectangle 23"/>
          <p:cNvSpPr>
            <a:spLocks noChangeArrowheads="1"/>
          </p:cNvSpPr>
          <p:nvPr/>
        </p:nvSpPr>
        <p:spPr bwMode="auto">
          <a:xfrm>
            <a:off x="1103313" y="5240338"/>
            <a:ext cx="6697662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i="1">
                <a:solidFill>
                  <a:schemeClr val="tx2"/>
                </a:solidFill>
                <a:ea typeface="PMingLiU" pitchFamily="18" charset="-120"/>
              </a:rPr>
              <a:t>Easy access to </a:t>
            </a:r>
            <a:r>
              <a:rPr lang="en-US" altLang="en-US" sz="2400" b="1" i="1">
                <a:solidFill>
                  <a:schemeClr val="tx2"/>
                </a:solidFill>
              </a:rPr>
              <a:t>actionable</a:t>
            </a:r>
            <a:r>
              <a:rPr lang="en-US" altLang="zh-TW" sz="2400" b="1" i="1">
                <a:solidFill>
                  <a:schemeClr val="tx2"/>
                </a:solidFill>
              </a:rPr>
              <a:t>, insightful </a:t>
            </a:r>
            <a:r>
              <a:rPr lang="en-US" altLang="en-US" sz="2400" b="1" i="1">
                <a:solidFill>
                  <a:schemeClr val="tx2"/>
                </a:solidFill>
              </a:rPr>
              <a:t>news</a:t>
            </a:r>
            <a:r>
              <a:rPr lang="en-US" altLang="zh-TW" sz="2400" b="1" i="1">
                <a:solidFill>
                  <a:schemeClr val="tx2"/>
                </a:solidFill>
              </a:rPr>
              <a:t> that empowers your trading decision</a:t>
            </a:r>
            <a:endParaRPr lang="en-US" altLang="zh-CN" sz="2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589" name="Picture 29"/>
          <p:cNvPicPr>
            <a:picLocks noChangeAspect="1" noChangeArrowheads="1"/>
          </p:cNvPicPr>
          <p:nvPr/>
        </p:nvPicPr>
        <p:blipFill>
          <a:blip r:embed="rId3" cstate="print"/>
          <a:srcRect l="462" t="363" r="5728" b="1163"/>
          <a:stretch>
            <a:fillRect/>
          </a:stretch>
        </p:blipFill>
        <p:spPr bwMode="auto">
          <a:xfrm>
            <a:off x="1000125" y="1252538"/>
            <a:ext cx="7073900" cy="4189412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834578" name="Rectangle 18"/>
          <p:cNvSpPr>
            <a:spLocks noChangeArrowheads="1"/>
          </p:cNvSpPr>
          <p:nvPr/>
        </p:nvSpPr>
        <p:spPr bwMode="auto">
          <a:xfrm>
            <a:off x="984250" y="525463"/>
            <a:ext cx="71834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zh-CN"/>
              <a:t>Access to 30 day of TAS on any instrument &amp; track together with individual quotes right away</a:t>
            </a:r>
          </a:p>
        </p:txBody>
      </p:sp>
      <p:sp>
        <p:nvSpPr>
          <p:cNvPr id="834582" name="Rectangle 22"/>
          <p:cNvSpPr>
            <a:spLocks noChangeArrowheads="1"/>
          </p:cNvSpPr>
          <p:nvPr/>
        </p:nvSpPr>
        <p:spPr bwMode="auto">
          <a:xfrm>
            <a:off x="1020763" y="5535613"/>
            <a:ext cx="6978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i="1">
                <a:solidFill>
                  <a:schemeClr val="tx2"/>
                </a:solidFill>
              </a:rPr>
              <a:t>Gauge market sentiment on any stock anytime</a:t>
            </a:r>
          </a:p>
        </p:txBody>
      </p:sp>
      <p:pic>
        <p:nvPicPr>
          <p:cNvPr id="834590" name="Picture 30"/>
          <p:cNvPicPr>
            <a:picLocks noChangeAspect="1" noChangeArrowheads="1"/>
          </p:cNvPicPr>
          <p:nvPr/>
        </p:nvPicPr>
        <p:blipFill>
          <a:blip r:embed="rId4" cstate="print"/>
          <a:srcRect l="6657" t="11331" r="27379" b="28799"/>
          <a:stretch>
            <a:fillRect/>
          </a:stretch>
        </p:blipFill>
        <p:spPr bwMode="auto">
          <a:xfrm>
            <a:off x="1652588" y="1517650"/>
            <a:ext cx="5918200" cy="386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34591" name="AutoShape 31"/>
          <p:cNvSpPr>
            <a:spLocks noChangeArrowheads="1"/>
          </p:cNvSpPr>
          <p:nvPr/>
        </p:nvSpPr>
        <p:spPr bwMode="auto">
          <a:xfrm>
            <a:off x="-152400" y="0"/>
            <a:ext cx="2505075" cy="304800"/>
          </a:xfrm>
          <a:prstGeom prst="roundRect">
            <a:avLst>
              <a:gd name="adj" fmla="val 50000"/>
            </a:avLst>
          </a:prstGeom>
          <a:solidFill>
            <a:srgbClr val="FF6600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PRICE DISCOVERY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915988"/>
            <a:ext cx="8547100" cy="3771900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856072" name="Rectangle 8"/>
          <p:cNvSpPr>
            <a:spLocks noChangeArrowheads="1"/>
          </p:cNvSpPr>
          <p:nvPr/>
        </p:nvSpPr>
        <p:spPr bwMode="auto">
          <a:xfrm>
            <a:off x="352425" y="552450"/>
            <a:ext cx="8377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zh-TW">
                <a:ea typeface="PMingLiU" pitchFamily="18" charset="-120"/>
              </a:rPr>
              <a:t>Efficiently view</a:t>
            </a:r>
            <a:r>
              <a:rPr lang="en-US" altLang="zh-CN"/>
              <a:t> &amp; compare </a:t>
            </a:r>
            <a:r>
              <a:rPr lang="en-US" altLang="zh-TW">
                <a:ea typeface="PMingLiU" pitchFamily="18" charset="-120"/>
              </a:rPr>
              <a:t>pricing on </a:t>
            </a:r>
            <a:r>
              <a:rPr lang="en-US" altLang="zh-CN"/>
              <a:t>options to spot opportunity</a:t>
            </a:r>
          </a:p>
        </p:txBody>
      </p:sp>
      <p:sp>
        <p:nvSpPr>
          <p:cNvPr id="856076" name="Rectangle 12"/>
          <p:cNvSpPr>
            <a:spLocks noChangeArrowheads="1"/>
          </p:cNvSpPr>
          <p:nvPr/>
        </p:nvSpPr>
        <p:spPr bwMode="auto">
          <a:xfrm>
            <a:off x="338138" y="4930775"/>
            <a:ext cx="293211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zh-TW">
                <a:ea typeface="PMingLiU" pitchFamily="18" charset="-120"/>
              </a:rPr>
              <a:t>Evaluate current price and calculate theoretical using own assumptions</a:t>
            </a:r>
            <a:endParaRPr lang="zh-TW" altLang="en-US">
              <a:ea typeface="PMingLiU" pitchFamily="18" charset="-120"/>
            </a:endParaRPr>
          </a:p>
        </p:txBody>
      </p:sp>
      <p:pic>
        <p:nvPicPr>
          <p:cNvPr id="856079" name="Picture 15"/>
          <p:cNvPicPr>
            <a:picLocks noChangeAspect="1" noChangeArrowheads="1"/>
          </p:cNvPicPr>
          <p:nvPr/>
        </p:nvPicPr>
        <p:blipFill>
          <a:blip r:embed="rId4" cstate="print"/>
          <a:srcRect l="647" r="3882" b="7941"/>
          <a:stretch>
            <a:fillRect/>
          </a:stretch>
        </p:blipFill>
        <p:spPr bwMode="auto">
          <a:xfrm>
            <a:off x="3228975" y="1577975"/>
            <a:ext cx="5557838" cy="4403725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  <a:effectLst/>
        </p:spPr>
      </p:pic>
      <p:sp>
        <p:nvSpPr>
          <p:cNvPr id="856082" name="AutoShape 18"/>
          <p:cNvSpPr>
            <a:spLocks noChangeArrowheads="1"/>
          </p:cNvSpPr>
          <p:nvPr/>
        </p:nvSpPr>
        <p:spPr bwMode="auto">
          <a:xfrm>
            <a:off x="-152400" y="0"/>
            <a:ext cx="2505075" cy="304800"/>
          </a:xfrm>
          <a:prstGeom prst="roundRect">
            <a:avLst>
              <a:gd name="adj" fmla="val 50000"/>
            </a:avLst>
          </a:prstGeom>
          <a:solidFill>
            <a:srgbClr val="FF6600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PRICE DISCOVERY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0" name="AutoShape 4"/>
          <p:cNvSpPr>
            <a:spLocks noChangeArrowheads="1"/>
          </p:cNvSpPr>
          <p:nvPr/>
        </p:nvSpPr>
        <p:spPr bwMode="auto">
          <a:xfrm>
            <a:off x="-152400" y="0"/>
            <a:ext cx="3255963" cy="304800"/>
          </a:xfrm>
          <a:prstGeom prst="roundRect">
            <a:avLst>
              <a:gd name="adj" fmla="val 50000"/>
            </a:avLst>
          </a:prstGeom>
          <a:solidFill>
            <a:srgbClr val="FF6600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182880" bIns="0" anchor="ctr"/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SUBSTANTIATE ARGUMENT</a:t>
            </a:r>
          </a:p>
        </p:txBody>
      </p:sp>
      <p:pic>
        <p:nvPicPr>
          <p:cNvPr id="874508" name="Picture 12"/>
          <p:cNvPicPr>
            <a:picLocks noChangeAspect="1" noChangeArrowheads="1"/>
          </p:cNvPicPr>
          <p:nvPr/>
        </p:nvPicPr>
        <p:blipFill>
          <a:blip r:embed="rId3" cstate="print"/>
          <a:srcRect t="11380" r="12172" b="16823"/>
          <a:stretch>
            <a:fillRect/>
          </a:stretch>
        </p:blipFill>
        <p:spPr bwMode="auto">
          <a:xfrm>
            <a:off x="385763" y="1038225"/>
            <a:ext cx="7212012" cy="4240213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87450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313" y="1887538"/>
            <a:ext cx="5084762" cy="4210050"/>
          </a:xfrm>
          <a:prstGeom prst="rect">
            <a:avLst/>
          </a:prstGeom>
          <a:noFill/>
        </p:spPr>
      </p:pic>
      <p:sp>
        <p:nvSpPr>
          <p:cNvPr id="874510" name="Rectangle 14"/>
          <p:cNvSpPr>
            <a:spLocks noChangeArrowheads="1"/>
          </p:cNvSpPr>
          <p:nvPr/>
        </p:nvSpPr>
        <p:spPr bwMode="auto">
          <a:xfrm>
            <a:off x="377825" y="695325"/>
            <a:ext cx="81772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82880" bIns="0">
            <a:spAutoFit/>
          </a:bodyPr>
          <a:lstStyle/>
          <a:p>
            <a:r>
              <a:rPr lang="en-US" altLang="zh-TW">
                <a:ea typeface="PMingLiU" pitchFamily="18" charset="-120"/>
              </a:rPr>
              <a:t>Send recommendation via IM and support argument with live content</a:t>
            </a:r>
            <a:endParaRPr lang="en-US" altLang="zh-CN"/>
          </a:p>
        </p:txBody>
      </p:sp>
      <p:sp>
        <p:nvSpPr>
          <p:cNvPr id="874511" name="Rectangle 15"/>
          <p:cNvSpPr>
            <a:spLocks noChangeArrowheads="1"/>
          </p:cNvSpPr>
          <p:nvPr/>
        </p:nvSpPr>
        <p:spPr bwMode="auto">
          <a:xfrm>
            <a:off x="373063" y="5418138"/>
            <a:ext cx="30575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altLang="zh-TW">
                <a:ea typeface="PMingLiU" pitchFamily="18" charset="-120"/>
              </a:rPr>
              <a:t>Such that audience can see for themselves</a:t>
            </a:r>
            <a:endParaRPr lang="en-US" altLang="zh-CN">
              <a:ea typeface="PMingLiU" pitchFamily="18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174625" y="381000"/>
            <a:ext cx="73691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</a:pPr>
            <a:r>
              <a:rPr lang="en-US" altLang="zh-TW" sz="2800" dirty="0" smtClean="0">
                <a:solidFill>
                  <a:srgbClr val="F08C05"/>
                </a:solidFill>
                <a:ea typeface="PMingLiU" pitchFamily="18" charset="-120"/>
              </a:rPr>
              <a:t>Trading </a:t>
            </a:r>
            <a:r>
              <a:rPr lang="en-US" altLang="zh-TW" sz="2800" dirty="0">
                <a:solidFill>
                  <a:srgbClr val="F08C05"/>
                </a:solidFill>
                <a:ea typeface="PMingLiU" pitchFamily="18" charset="-120"/>
              </a:rPr>
              <a:t>China Portal</a:t>
            </a:r>
            <a:endParaRPr lang="en-US" altLang="zh-CN" sz="2800" dirty="0">
              <a:solidFill>
                <a:srgbClr val="F08C05"/>
              </a:solidFill>
            </a:endParaRP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0"/>
            <a:ext cx="3648075" cy="904875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91440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76200"/>
            <a:ext cx="7369175" cy="836613"/>
          </a:xfrm>
        </p:spPr>
        <p:txBody>
          <a:bodyPr/>
          <a:lstStyle/>
          <a:p>
            <a:pPr marL="285750" eaLnBrk="1" hangingPunct="1"/>
            <a:r>
              <a:rPr lang="en-GB" sz="2400" b="1" dirty="0" smtClean="0"/>
              <a:t>Thomson Reuters Enterprise Platform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302" y="1371600"/>
            <a:ext cx="8158311" cy="4465674"/>
          </a:xfrm>
        </p:spPr>
        <p:txBody>
          <a:bodyPr/>
          <a:lstStyle/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Developed and enhanced over the course of 20 years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Global Footprint of installations – Over 3000 sites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Ultra low latency - 82 microseconds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Ultra high throughput – 40+ Million ups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Highly resilient and fault tolerant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Highly extensible and Open middleware layer – 50,000 applications</a:t>
            </a:r>
          </a:p>
          <a:p>
            <a:pPr marL="685800" lvl="1" indent="-342900" eaLnBrk="1" hangingPunct="1">
              <a:lnSpc>
                <a:spcPct val="90000"/>
              </a:lnSpc>
            </a:pPr>
            <a:r>
              <a:rPr lang="en-GB" sz="2400" dirty="0" smtClean="0"/>
              <a:t>Off-the-shelf software ensures rapid TTM</a:t>
            </a:r>
          </a:p>
          <a:p>
            <a:pPr marL="685800" lvl="1" indent="-342900"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1" name="Picture 97" descr="C:\Users\Neil\Documents\Current work\TM810 Thomson R JP Elektron PPT build\Support files\table background-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719263"/>
            <a:ext cx="83534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65125" y="0"/>
            <a:ext cx="8778875" cy="836613"/>
          </a:xfrm>
        </p:spPr>
        <p:txBody>
          <a:bodyPr/>
          <a:lstStyle/>
          <a:p>
            <a:pPr eaLnBrk="1" hangingPunct="1"/>
            <a:r>
              <a:rPr lang="en-GB" smtClean="0">
                <a:ea typeface="MS PGothic" pitchFamily="34" charset="-128"/>
              </a:rPr>
              <a:t>THOMSON REUTERS ENTERPRISE PLATFORM</a:t>
            </a:r>
          </a:p>
        </p:txBody>
      </p:sp>
      <p:sp>
        <p:nvSpPr>
          <p:cNvPr id="34820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925EA1-4F9F-4F14-A3FD-2F257C01E79C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58800" y="1958975"/>
            <a:ext cx="7989888" cy="3463925"/>
            <a:chOff x="558800" y="2301875"/>
            <a:chExt cx="7989888" cy="3463925"/>
          </a:xfrm>
        </p:grpSpPr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558800" y="2301875"/>
              <a:ext cx="7989888" cy="1127125"/>
              <a:chOff x="537539" y="1043418"/>
              <a:chExt cx="7991177" cy="1127456"/>
            </a:xfrm>
          </p:grpSpPr>
          <p:pic>
            <p:nvPicPr>
              <p:cNvPr id="10293" name="Picture 4" descr="C:\Users\Neil\Documents\Current work\TM810 Thomson R JP Elektron PPT build\Support files\rows-3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7539" y="1043418"/>
                <a:ext cx="7991177" cy="1127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AutoShape 31"/>
              <p:cNvSpPr>
                <a:spLocks noChangeArrowheads="1"/>
              </p:cNvSpPr>
              <p:nvPr/>
            </p:nvSpPr>
            <p:spPr bwMode="auto">
              <a:xfrm>
                <a:off x="753987" y="1293045"/>
                <a:ext cx="1116328" cy="670878"/>
              </a:xfrm>
              <a:prstGeom prst="rect">
                <a:avLst/>
              </a:prstGeom>
              <a:solidFill>
                <a:srgbClr val="0083B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Real Time</a:t>
                </a:r>
                <a:br>
                  <a:rPr lang="en-GB" sz="1100" dirty="0">
                    <a:solidFill>
                      <a:schemeClr val="bg1"/>
                    </a:solidFill>
                  </a:rPr>
                </a:br>
                <a:r>
                  <a:rPr lang="en-GB" sz="1100" dirty="0">
                    <a:solidFill>
                      <a:schemeClr val="bg1"/>
                    </a:solidFill>
                  </a:rPr>
                  <a:t>Data</a:t>
                </a:r>
              </a:p>
            </p:txBody>
          </p:sp>
          <p:sp>
            <p:nvSpPr>
              <p:cNvPr id="9" name="AutoShape 31"/>
              <p:cNvSpPr>
                <a:spLocks noChangeArrowheads="1"/>
              </p:cNvSpPr>
              <p:nvPr/>
            </p:nvSpPr>
            <p:spPr bwMode="auto">
              <a:xfrm>
                <a:off x="1976024" y="1293045"/>
                <a:ext cx="1116328" cy="670878"/>
              </a:xfrm>
              <a:prstGeom prst="rect">
                <a:avLst/>
              </a:prstGeom>
              <a:solidFill>
                <a:srgbClr val="78A72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News</a:t>
                </a:r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>
                <a:off x="3198061" y="1293045"/>
                <a:ext cx="1116328" cy="670878"/>
              </a:xfrm>
              <a:prstGeom prst="rect">
                <a:avLst/>
              </a:prstGeom>
              <a:solidFill>
                <a:srgbClr val="A00000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Internal</a:t>
                </a:r>
                <a:br>
                  <a:rPr lang="en-GB" sz="1100" dirty="0">
                    <a:solidFill>
                      <a:schemeClr val="bg1"/>
                    </a:solidFill>
                  </a:rPr>
                </a:br>
                <a:r>
                  <a:rPr lang="en-GB" sz="1100" dirty="0">
                    <a:solidFill>
                      <a:schemeClr val="bg1"/>
                    </a:solidFill>
                  </a:rPr>
                  <a:t>Sources</a:t>
                </a:r>
              </a:p>
            </p:txBody>
          </p:sp>
          <p:sp>
            <p:nvSpPr>
              <p:cNvPr id="11" name="AutoShape 31"/>
              <p:cNvSpPr>
                <a:spLocks noChangeArrowheads="1"/>
              </p:cNvSpPr>
              <p:nvPr/>
            </p:nvSpPr>
            <p:spPr bwMode="auto">
              <a:xfrm>
                <a:off x="4420098" y="1293045"/>
                <a:ext cx="1116328" cy="67087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Brokers</a:t>
                </a:r>
              </a:p>
            </p:txBody>
          </p:sp>
          <p:sp>
            <p:nvSpPr>
              <p:cNvPr id="12" name="AutoShape 31"/>
              <p:cNvSpPr>
                <a:spLocks noChangeArrowheads="1"/>
              </p:cNvSpPr>
              <p:nvPr/>
            </p:nvSpPr>
            <p:spPr bwMode="auto">
              <a:xfrm>
                <a:off x="5642134" y="1293045"/>
                <a:ext cx="1116328" cy="670878"/>
              </a:xfrm>
              <a:prstGeom prst="rect">
                <a:avLst/>
              </a:prstGeom>
              <a:solidFill>
                <a:srgbClr val="6234A4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rgbClr val="FFFFFF"/>
                    </a:solidFill>
                  </a:rPr>
                  <a:t>Direct</a:t>
                </a:r>
                <a:br>
                  <a:rPr lang="en-GB" sz="1100" dirty="0">
                    <a:solidFill>
                      <a:srgbClr val="FFFFFF"/>
                    </a:solidFill>
                  </a:rPr>
                </a:br>
                <a:r>
                  <a:rPr lang="en-GB" sz="1100" dirty="0">
                    <a:solidFill>
                      <a:srgbClr val="FFFFFF"/>
                    </a:solidFill>
                  </a:rPr>
                  <a:t>Feeds</a:t>
                </a:r>
              </a:p>
            </p:txBody>
          </p:sp>
          <p:sp>
            <p:nvSpPr>
              <p:cNvPr id="10309" name="TextBox 18"/>
              <p:cNvSpPr txBox="1">
                <a:spLocks noChangeArrowheads="1"/>
              </p:cNvSpPr>
              <p:nvPr/>
            </p:nvSpPr>
            <p:spPr bwMode="auto">
              <a:xfrm>
                <a:off x="6818832" y="1323974"/>
                <a:ext cx="128413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SOURCE</a:t>
                </a:r>
              </a:p>
              <a:p>
                <a:pPr>
                  <a:lnSpc>
                    <a:spcPts val="18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INTEGRATION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37596" y="1295905"/>
                <a:ext cx="1119369" cy="32394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976046" y="1295905"/>
                <a:ext cx="1119369" cy="32394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195443" y="1295905"/>
                <a:ext cx="1119369" cy="32394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4414839" y="1286377"/>
                <a:ext cx="1119369" cy="32394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634236" y="1295905"/>
                <a:ext cx="1119369" cy="32394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grpSp>
          <p:nvGrpSpPr>
            <p:cNvPr id="4" name="Group 71"/>
            <p:cNvGrpSpPr>
              <a:grpSpLocks/>
            </p:cNvGrpSpPr>
            <p:nvPr/>
          </p:nvGrpSpPr>
          <p:grpSpPr bwMode="auto">
            <a:xfrm>
              <a:off x="563563" y="3503613"/>
              <a:ext cx="7981950" cy="1108075"/>
              <a:chOff x="542926" y="2244528"/>
              <a:chExt cx="7981950" cy="1108162"/>
            </a:xfrm>
          </p:grpSpPr>
          <p:pic>
            <p:nvPicPr>
              <p:cNvPr id="10271" name="Picture 5" descr="C:\Users\Neil\Documents\Current work\TM810 Thomson R JP Elektron PPT build\Support files\rows-35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2926" y="2244528"/>
                <a:ext cx="7981950" cy="1108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AutoShape 31"/>
              <p:cNvSpPr>
                <a:spLocks noChangeArrowheads="1"/>
              </p:cNvSpPr>
              <p:nvPr/>
            </p:nvSpPr>
            <p:spPr bwMode="auto">
              <a:xfrm>
                <a:off x="753987" y="2454570"/>
                <a:ext cx="1116328" cy="670878"/>
              </a:xfrm>
              <a:prstGeom prst="rect">
                <a:avLst/>
              </a:prstGeom>
              <a:solidFill>
                <a:srgbClr val="78A72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Data Calc</a:t>
                </a:r>
              </a:p>
            </p:txBody>
          </p:sp>
          <p:sp>
            <p:nvSpPr>
              <p:cNvPr id="14" name="AutoShape 31"/>
              <p:cNvSpPr>
                <a:spLocks noChangeArrowheads="1"/>
              </p:cNvSpPr>
              <p:nvPr/>
            </p:nvSpPr>
            <p:spPr bwMode="auto">
              <a:xfrm>
                <a:off x="1976024" y="2454570"/>
                <a:ext cx="1116328" cy="670878"/>
              </a:xfrm>
              <a:prstGeom prst="rect">
                <a:avLst/>
              </a:prstGeom>
              <a:solidFill>
                <a:srgbClr val="6234A4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rgbClr val="FFFFFF"/>
                    </a:solidFill>
                  </a:rPr>
                  <a:t>Access</a:t>
                </a:r>
                <a:br>
                  <a:rPr lang="en-GB" sz="1100" dirty="0">
                    <a:solidFill>
                      <a:srgbClr val="FFFFFF"/>
                    </a:solidFill>
                  </a:rPr>
                </a:br>
                <a:r>
                  <a:rPr lang="en-GB" sz="1100" dirty="0">
                    <a:solidFill>
                      <a:srgbClr val="FFFFFF"/>
                    </a:solidFill>
                  </a:rPr>
                  <a:t>Control</a:t>
                </a:r>
              </a:p>
            </p:txBody>
          </p:sp>
          <p:sp>
            <p:nvSpPr>
              <p:cNvPr id="15" name="AutoShape 31"/>
              <p:cNvSpPr>
                <a:spLocks noChangeArrowheads="1"/>
              </p:cNvSpPr>
              <p:nvPr/>
            </p:nvSpPr>
            <p:spPr bwMode="auto">
              <a:xfrm>
                <a:off x="3198061" y="2454570"/>
                <a:ext cx="1116328" cy="67087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Conflation</a:t>
                </a:r>
              </a:p>
            </p:txBody>
          </p:sp>
          <p:sp>
            <p:nvSpPr>
              <p:cNvPr id="16" name="AutoShape 31"/>
              <p:cNvSpPr>
                <a:spLocks noChangeArrowheads="1"/>
              </p:cNvSpPr>
              <p:nvPr/>
            </p:nvSpPr>
            <p:spPr bwMode="auto">
              <a:xfrm>
                <a:off x="4420098" y="2454570"/>
                <a:ext cx="1116328" cy="670878"/>
              </a:xfrm>
              <a:prstGeom prst="rect">
                <a:avLst/>
              </a:prstGeom>
              <a:solidFill>
                <a:srgbClr val="0083B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Analytics</a:t>
                </a:r>
              </a:p>
            </p:txBody>
          </p:sp>
          <p:sp>
            <p:nvSpPr>
              <p:cNvPr id="17" name="AutoShape 31"/>
              <p:cNvSpPr>
                <a:spLocks noChangeArrowheads="1"/>
              </p:cNvSpPr>
              <p:nvPr/>
            </p:nvSpPr>
            <p:spPr bwMode="auto">
              <a:xfrm>
                <a:off x="5642134" y="2454570"/>
                <a:ext cx="1116328" cy="670878"/>
              </a:xfrm>
              <a:prstGeom prst="rect">
                <a:avLst/>
              </a:prstGeom>
              <a:solidFill>
                <a:srgbClr val="A00000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Data</a:t>
                </a:r>
                <a:br>
                  <a:rPr lang="en-GB" sz="1100" dirty="0">
                    <a:solidFill>
                      <a:schemeClr val="bg1"/>
                    </a:solidFill>
                  </a:rPr>
                </a:br>
                <a:r>
                  <a:rPr lang="en-GB" sz="1100" dirty="0">
                    <a:solidFill>
                      <a:schemeClr val="bg1"/>
                    </a:solidFill>
                  </a:rPr>
                  <a:t>Transform</a:t>
                </a:r>
              </a:p>
            </p:txBody>
          </p:sp>
          <p:sp>
            <p:nvSpPr>
              <p:cNvPr id="10287" name="TextBox 18"/>
              <p:cNvSpPr txBox="1">
                <a:spLocks noChangeArrowheads="1"/>
              </p:cNvSpPr>
              <p:nvPr/>
            </p:nvSpPr>
            <p:spPr bwMode="auto">
              <a:xfrm>
                <a:off x="6818832" y="2438399"/>
                <a:ext cx="123251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ADDED</a:t>
                </a:r>
              </a:p>
              <a:p>
                <a:pPr>
                  <a:lnSpc>
                    <a:spcPts val="16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VALUE</a:t>
                </a:r>
              </a:p>
              <a:p>
                <a:pPr>
                  <a:lnSpc>
                    <a:spcPts val="16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CAPABILITIES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38188" y="2457270"/>
                <a:ext cx="1119188" cy="32387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976438" y="2457270"/>
                <a:ext cx="1119188" cy="32387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195638" y="2457270"/>
                <a:ext cx="1119188" cy="32387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414838" y="2447744"/>
                <a:ext cx="1119188" cy="32387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634038" y="2457270"/>
                <a:ext cx="1119188" cy="323875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568325" y="4691063"/>
              <a:ext cx="7972425" cy="1074737"/>
              <a:chOff x="547936" y="3431743"/>
              <a:chExt cx="7971884" cy="1075445"/>
            </a:xfrm>
          </p:grpSpPr>
          <p:pic>
            <p:nvPicPr>
              <p:cNvPr id="10249" name="Picture 2" descr="C:\Users\Neil\Documents\Current work\TM810 Thomson R JP Elektron PPT build\Support files\rows-36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7936" y="3431743"/>
                <a:ext cx="7971884" cy="1075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31"/>
              <p:cNvSpPr>
                <a:spLocks noChangeArrowheads="1"/>
              </p:cNvSpPr>
              <p:nvPr/>
            </p:nvSpPr>
            <p:spPr bwMode="auto">
              <a:xfrm>
                <a:off x="753987" y="3630320"/>
                <a:ext cx="1116328" cy="67087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Users</a:t>
                </a:r>
              </a:p>
            </p:txBody>
          </p:sp>
          <p:sp>
            <p:nvSpPr>
              <p:cNvPr id="21" name="AutoShape 31"/>
              <p:cNvSpPr>
                <a:spLocks noChangeArrowheads="1"/>
              </p:cNvSpPr>
              <p:nvPr/>
            </p:nvSpPr>
            <p:spPr bwMode="auto">
              <a:xfrm>
                <a:off x="1976024" y="3630320"/>
                <a:ext cx="1116328" cy="670878"/>
              </a:xfrm>
              <a:prstGeom prst="rect">
                <a:avLst/>
              </a:prstGeom>
              <a:solidFill>
                <a:srgbClr val="0083B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Applications</a:t>
                </a:r>
              </a:p>
            </p:txBody>
          </p:sp>
          <p:sp>
            <p:nvSpPr>
              <p:cNvPr id="22" name="AutoShape 31"/>
              <p:cNvSpPr>
                <a:spLocks noChangeArrowheads="1"/>
              </p:cNvSpPr>
              <p:nvPr/>
            </p:nvSpPr>
            <p:spPr bwMode="auto">
              <a:xfrm>
                <a:off x="3198061" y="3630320"/>
                <a:ext cx="1116328" cy="670878"/>
              </a:xfrm>
              <a:prstGeom prst="rect">
                <a:avLst/>
              </a:prstGeom>
              <a:solidFill>
                <a:srgbClr val="A00000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Remote</a:t>
                </a:r>
                <a:br>
                  <a:rPr lang="en-GB" sz="1100" dirty="0">
                    <a:solidFill>
                      <a:schemeClr val="bg1"/>
                    </a:solidFill>
                  </a:rPr>
                </a:br>
                <a:r>
                  <a:rPr lang="en-GB" sz="1100" dirty="0">
                    <a:solidFill>
                      <a:schemeClr val="bg1"/>
                    </a:solidFill>
                  </a:rPr>
                  <a:t>Sites</a:t>
                </a:r>
              </a:p>
            </p:txBody>
          </p:sp>
          <p:sp>
            <p:nvSpPr>
              <p:cNvPr id="23" name="AutoShape 31"/>
              <p:cNvSpPr>
                <a:spLocks noChangeArrowheads="1"/>
              </p:cNvSpPr>
              <p:nvPr/>
            </p:nvSpPr>
            <p:spPr bwMode="auto">
              <a:xfrm>
                <a:off x="4420098" y="3630320"/>
                <a:ext cx="1116328" cy="670878"/>
              </a:xfrm>
              <a:prstGeom prst="rect">
                <a:avLst/>
              </a:prstGeom>
              <a:solidFill>
                <a:srgbClr val="6234A4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rgbClr val="FFFFFF"/>
                    </a:solidFill>
                  </a:rPr>
                  <a:t>Mobility</a:t>
                </a:r>
              </a:p>
            </p:txBody>
          </p:sp>
          <p:sp>
            <p:nvSpPr>
              <p:cNvPr id="24" name="AutoShape 31"/>
              <p:cNvSpPr>
                <a:spLocks noChangeArrowheads="1"/>
              </p:cNvSpPr>
              <p:nvPr/>
            </p:nvSpPr>
            <p:spPr bwMode="auto">
              <a:xfrm>
                <a:off x="5642134" y="3630320"/>
                <a:ext cx="1116328" cy="670878"/>
              </a:xfrm>
              <a:prstGeom prst="rect">
                <a:avLst/>
              </a:prstGeom>
              <a:solidFill>
                <a:srgbClr val="78A72F"/>
              </a:solidFill>
              <a:ln w="12700">
                <a:solidFill>
                  <a:schemeClr val="bg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 eaLnBrk="0" hangingPunct="0">
                  <a:defRPr/>
                </a:pPr>
                <a:r>
                  <a:rPr lang="en-GB" sz="1100" dirty="0">
                    <a:solidFill>
                      <a:schemeClr val="bg1"/>
                    </a:solidFill>
                  </a:rPr>
                  <a:t>Internet</a:t>
                </a:r>
              </a:p>
            </p:txBody>
          </p:sp>
          <p:sp>
            <p:nvSpPr>
              <p:cNvPr id="10265" name="TextBox 18"/>
              <p:cNvSpPr txBox="1">
                <a:spLocks noChangeArrowheads="1"/>
              </p:cNvSpPr>
              <p:nvPr/>
            </p:nvSpPr>
            <p:spPr bwMode="auto">
              <a:xfrm>
                <a:off x="6818832" y="3781424"/>
                <a:ext cx="133696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GB" sz="1500">
                    <a:solidFill>
                      <a:schemeClr val="bg1"/>
                    </a:solidFill>
                    <a:latin typeface="Calibri" pitchFamily="34" charset="0"/>
                  </a:rPr>
                  <a:t>DISTRIBUTION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738423" y="3628723"/>
                <a:ext cx="1119112" cy="324063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976589" y="3628723"/>
                <a:ext cx="1119112" cy="324063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195706" y="3628723"/>
                <a:ext cx="1119112" cy="324063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4414824" y="3619191"/>
                <a:ext cx="1119112" cy="324063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5633941" y="3628723"/>
                <a:ext cx="1119112" cy="324063"/>
              </a:xfrm>
              <a:prstGeom prst="rect">
                <a:avLst/>
              </a:prstGeom>
              <a:solidFill>
                <a:schemeClr val="accent3">
                  <a:alpha val="14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related Market Data Capabilities</a:t>
            </a:r>
            <a:br>
              <a:rPr lang="en-GB" dirty="0" smtClean="0"/>
            </a:br>
            <a:r>
              <a:rPr lang="en-GB" dirty="0" smtClean="0"/>
              <a:t>Powered by TREP-RT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marR="0" indent="-354013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Thomson Reuters can 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provide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services and capabilities in the following areas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marL="354013" marR="0" indent="-354013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722313" lvl="1" indent="-3683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Historical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(Tick-by-Tick) management and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distribution</a:t>
            </a:r>
            <a:endParaRPr lang="en-US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722313" lvl="1" indent="-3683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Index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Calculations and Complex Event Processing/Analytics Support</a:t>
            </a:r>
            <a:endParaRPr lang="en-US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722313" lvl="1" indent="-3683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Enriched Statistical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data (days High, Low, Total Volume etc)</a:t>
            </a:r>
          </a:p>
          <a:p>
            <a:pPr marL="722313" lvl="1" indent="-3683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Configurable levels of Market depth for 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differentiated tiers/packaging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of data.</a:t>
            </a:r>
          </a:p>
          <a:p>
            <a:pPr marL="722313" lvl="1" indent="-3683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Message/Image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recovery</a:t>
            </a:r>
          </a:p>
          <a:p>
            <a:pPr marL="722313" lvl="1" indent="-3683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Managed Services, </a:t>
            </a:r>
            <a:r>
              <a:rPr lang="en-US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CoLo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and Hosting</a:t>
            </a:r>
          </a:p>
          <a:p>
            <a:pPr marL="722313" lvl="1" indent="-3683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Variety of downstream Delivery/Protocols options</a:t>
            </a:r>
          </a:p>
          <a:p>
            <a:pPr marL="722313" lvl="1" indent="-368300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Snap/Delay/Conflated/</a:t>
            </a:r>
            <a:r>
              <a:rPr lang="en-US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Intervalised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Delivery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AAB32-3598-472E-8E87-B46B0D322B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Cooperating with Chinese exchanges</a:t>
            </a:r>
          </a:p>
          <a:p>
            <a:r>
              <a:rPr lang="en-US" dirty="0" smtClean="0"/>
              <a:t>Next generation services &amp; solutions to support Chinese players</a:t>
            </a:r>
          </a:p>
          <a:p>
            <a:pPr lvl="1"/>
            <a:r>
              <a:rPr lang="en-US" dirty="0" smtClean="0"/>
              <a:t>Eikon and Chinese </a:t>
            </a:r>
            <a:r>
              <a:rPr lang="en-US" dirty="0" err="1" smtClean="0"/>
              <a:t>localised</a:t>
            </a:r>
            <a:r>
              <a:rPr lang="en-US" dirty="0" smtClean="0"/>
              <a:t> desktop</a:t>
            </a:r>
          </a:p>
          <a:p>
            <a:pPr lvl="1"/>
            <a:r>
              <a:rPr lang="en-US" dirty="0" smtClean="0"/>
              <a:t>Trading China Community</a:t>
            </a:r>
          </a:p>
          <a:p>
            <a:pPr lvl="1"/>
            <a:r>
              <a:rPr lang="en-US" dirty="0" smtClean="0"/>
              <a:t>Enterprise </a:t>
            </a:r>
            <a:r>
              <a:rPr lang="en-US" dirty="0" smtClean="0"/>
              <a:t>Platform for exchanges</a:t>
            </a:r>
            <a:endParaRPr lang="en-US" dirty="0" smtClean="0"/>
          </a:p>
          <a:p>
            <a:pPr lvl="1"/>
            <a:r>
              <a:rPr lang="en-US" dirty="0" smtClean="0"/>
              <a:t>Corporate Services</a:t>
            </a:r>
          </a:p>
          <a:p>
            <a:r>
              <a:rPr lang="en-US" dirty="0" smtClean="0"/>
              <a:t>Questions &amp; Answers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studies - Business Drivers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7575" y="1525588"/>
            <a:ext cx="8074025" cy="457041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SzPct val="125000"/>
            </a:pPr>
            <a:r>
              <a:rPr lang="en-US" altLang="zh-HK" dirty="0">
                <a:solidFill>
                  <a:srgbClr val="585858"/>
                </a:solidFill>
              </a:rPr>
              <a:t>Asian exchange- Delayed data </a:t>
            </a:r>
            <a:r>
              <a:rPr lang="en-US" altLang="zh-HK" dirty="0" smtClean="0">
                <a:solidFill>
                  <a:srgbClr val="585858"/>
                </a:solidFill>
              </a:rPr>
              <a:t>feed</a:t>
            </a:r>
            <a:endParaRPr lang="en-US" dirty="0" smtClean="0">
              <a:solidFill>
                <a:srgbClr val="585858"/>
              </a:solidFill>
            </a:endParaRP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SzPct val="125000"/>
            </a:pPr>
            <a:r>
              <a:rPr lang="en-US" dirty="0" smtClean="0">
                <a:solidFill>
                  <a:srgbClr val="585858"/>
                </a:solidFill>
              </a:rPr>
              <a:t>HKEX </a:t>
            </a:r>
            <a:r>
              <a:rPr lang="en-US" dirty="0" smtClean="0">
                <a:solidFill>
                  <a:srgbClr val="585858"/>
                </a:solidFill>
              </a:rPr>
              <a:t>– co-location and managed services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SzPct val="125000"/>
            </a:pPr>
            <a:r>
              <a:rPr lang="en-US" dirty="0" smtClean="0">
                <a:solidFill>
                  <a:srgbClr val="585858"/>
                </a:solidFill>
              </a:rPr>
              <a:t>NYSE – market maker terminals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SzPct val="125000"/>
            </a:pPr>
            <a:r>
              <a:rPr lang="en-US" dirty="0" smtClean="0">
                <a:solidFill>
                  <a:srgbClr val="585858"/>
                </a:solidFill>
              </a:rPr>
              <a:t>DJIA </a:t>
            </a:r>
            <a:r>
              <a:rPr lang="en-US" dirty="0" smtClean="0">
                <a:solidFill>
                  <a:srgbClr val="585858"/>
                </a:solidFill>
              </a:rPr>
              <a:t>– Support of Index Data Business</a:t>
            </a:r>
          </a:p>
          <a:p>
            <a:pPr>
              <a:lnSpc>
                <a:spcPct val="110000"/>
              </a:lnSpc>
              <a:spcBef>
                <a:spcPct val="30000"/>
              </a:spcBef>
              <a:spcAft>
                <a:spcPct val="25000"/>
              </a:spcAft>
              <a:buSzPct val="125000"/>
            </a:pPr>
            <a:endParaRPr lang="en-US" dirty="0" smtClean="0">
              <a:solidFill>
                <a:srgbClr val="585858"/>
              </a:solidFill>
            </a:endParaRPr>
          </a:p>
          <a:p>
            <a:pPr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75" y="205563"/>
            <a:ext cx="7655442" cy="612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7575" y="1525588"/>
          <a:ext cx="73691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588"/>
                <a:gridCol w="36845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4578" name="Picture 2" descr="C:\Documents and Settings\anyarat.boonnithivor\Desktop\Old PO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319" y="244549"/>
            <a:ext cx="8817936" cy="66134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Documents and Settings\anyarat.boonnithivor\Desktop\New POD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7272" y="127590"/>
            <a:ext cx="8746607" cy="65599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36" y="202018"/>
            <a:ext cx="7804299" cy="62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Services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847" y="1063256"/>
            <a:ext cx="6645349" cy="5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Slide Number Placeholder 2"/>
          <p:cNvSpPr txBox="1">
            <a:spLocks noGrp="1"/>
          </p:cNvSpPr>
          <p:nvPr/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fld id="{BC8B6C47-2C2A-432A-BD8B-6EA0A4AFAB6B}" type="slidenum">
              <a:rPr lang="en-US" altLang="zh-CN" sz="900"/>
              <a:pPr algn="r">
                <a:spcBef>
                  <a:spcPct val="0"/>
                </a:spcBef>
              </a:pPr>
              <a:t>26</a:t>
            </a:fld>
            <a:endParaRPr lang="en-US" altLang="zh-CN" sz="900"/>
          </a:p>
        </p:txBody>
      </p:sp>
      <p:sp>
        <p:nvSpPr>
          <p:cNvPr id="876547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B4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0" tIns="0" rIns="182880" bIns="0" anchor="ctr"/>
          <a:lstStyle/>
          <a:p>
            <a:pPr marL="442913" indent="-442913">
              <a:buFont typeface="Arial" pitchFamily="34" charset="0"/>
              <a:buNone/>
              <a:tabLst>
                <a:tab pos="2328863" algn="l"/>
              </a:tabLst>
            </a:pPr>
            <a:endParaRPr lang="en-GB" sz="3200">
              <a:solidFill>
                <a:schemeClr val="bg1"/>
              </a:solidFill>
            </a:endParaRPr>
          </a:p>
          <a:p>
            <a:pPr marL="442913" indent="-442913">
              <a:buFont typeface="Arial" pitchFamily="34" charset="0"/>
              <a:buNone/>
              <a:tabLst>
                <a:tab pos="2328863" algn="l"/>
              </a:tabLst>
            </a:pP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876548" name="Text Box 8"/>
          <p:cNvSpPr txBox="1">
            <a:spLocks noChangeArrowheads="1"/>
          </p:cNvSpPr>
          <p:nvPr/>
        </p:nvSpPr>
        <p:spPr bwMode="auto">
          <a:xfrm>
            <a:off x="938213" y="1905000"/>
            <a:ext cx="7267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90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876550" name="Text Box 8"/>
          <p:cNvSpPr txBox="1">
            <a:spLocks noChangeArrowheads="1"/>
          </p:cNvSpPr>
          <p:nvPr/>
        </p:nvSpPr>
        <p:spPr bwMode="auto">
          <a:xfrm>
            <a:off x="704850" y="4037013"/>
            <a:ext cx="7734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</a:rPr>
              <a:t>Thank You!</a:t>
            </a:r>
            <a:endParaRPr lang="en-US" altLang="zh-CN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Cooperating with Chinese exchanges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942" y="1281040"/>
            <a:ext cx="7369175" cy="4570412"/>
          </a:xfrm>
        </p:spPr>
        <p:txBody>
          <a:bodyPr/>
          <a:lstStyle/>
          <a:p>
            <a:r>
              <a:rPr lang="en-US" dirty="0" smtClean="0"/>
              <a:t>Leveraging our global data distribution network</a:t>
            </a:r>
          </a:p>
          <a:p>
            <a:pPr lvl="1"/>
            <a:r>
              <a:rPr lang="en-US" dirty="0" smtClean="0"/>
              <a:t>Bring China data to every corner of the world</a:t>
            </a:r>
          </a:p>
          <a:p>
            <a:pPr lvl="1"/>
            <a:r>
              <a:rPr lang="en-US" dirty="0" smtClean="0"/>
              <a:t>Raise interest &amp; attract new investors</a:t>
            </a:r>
          </a:p>
          <a:p>
            <a:r>
              <a:rPr lang="en-US" dirty="0" smtClean="0"/>
              <a:t>Sharing of best and global </a:t>
            </a:r>
            <a:r>
              <a:rPr lang="en-US" dirty="0" err="1" smtClean="0"/>
              <a:t>practises</a:t>
            </a:r>
            <a:r>
              <a:rPr lang="en-US" dirty="0" smtClean="0"/>
              <a:t> in Market Data</a:t>
            </a:r>
          </a:p>
          <a:p>
            <a:pPr lvl="1"/>
            <a:r>
              <a:rPr lang="en-US" dirty="0" smtClean="0"/>
              <a:t>Share </a:t>
            </a:r>
            <a:r>
              <a:rPr lang="en-US" dirty="0" err="1" smtClean="0"/>
              <a:t>practises</a:t>
            </a:r>
            <a:r>
              <a:rPr lang="en-US" dirty="0" smtClean="0"/>
              <a:t> and policies of other exchanges</a:t>
            </a:r>
          </a:p>
          <a:p>
            <a:pPr lvl="1"/>
            <a:r>
              <a:rPr lang="en-US" dirty="0" smtClean="0"/>
              <a:t>Help exchanges to achieve their objectives</a:t>
            </a:r>
          </a:p>
          <a:p>
            <a:pPr lvl="1"/>
            <a:r>
              <a:rPr lang="en-US" dirty="0" smtClean="0"/>
              <a:t>Introduce new areas of possible cooperation</a:t>
            </a:r>
          </a:p>
          <a:p>
            <a:r>
              <a:rPr lang="en-US" dirty="0" smtClean="0"/>
              <a:t>Introduction to industry bodies such as FISD	</a:t>
            </a:r>
          </a:p>
          <a:p>
            <a:pPr lvl="1"/>
            <a:r>
              <a:rPr lang="en-US" dirty="0" smtClean="0"/>
              <a:t>Foster cooperation across borders</a:t>
            </a:r>
          </a:p>
          <a:p>
            <a:pPr lvl="1"/>
            <a:r>
              <a:rPr lang="en-US" dirty="0" smtClean="0"/>
              <a:t>For the voice of the Chinese exchanges to be heard globally</a:t>
            </a:r>
          </a:p>
          <a:p>
            <a:pPr lvl="1"/>
            <a:r>
              <a:rPr lang="en-US" dirty="0" smtClean="0"/>
              <a:t>BIPPS and other working groups output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Eikon and Chinese </a:t>
            </a:r>
            <a:r>
              <a:rPr lang="en-US" dirty="0" err="1" smtClean="0"/>
              <a:t>localised</a:t>
            </a:r>
            <a:r>
              <a:rPr lang="en-US" dirty="0" smtClean="0"/>
              <a:t>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Eikon launched in 2010</a:t>
            </a:r>
          </a:p>
          <a:p>
            <a:r>
              <a:rPr lang="en-US" dirty="0" smtClean="0"/>
              <a:t>Chinese version already live</a:t>
            </a:r>
          </a:p>
          <a:p>
            <a:r>
              <a:rPr lang="en-US" dirty="0" smtClean="0"/>
              <a:t>Supports cross markets – Equity, C&amp;E , FX&amp;MM</a:t>
            </a:r>
          </a:p>
          <a:p>
            <a:r>
              <a:rPr lang="en-US" dirty="0" smtClean="0"/>
              <a:t>Trading China community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Here comes a little glance….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40" y="233916"/>
            <a:ext cx="7719237" cy="60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917575" y="214313"/>
            <a:ext cx="7369175" cy="836612"/>
          </a:xfrm>
        </p:spPr>
        <p:txBody>
          <a:bodyPr/>
          <a:lstStyle/>
          <a:p>
            <a:r>
              <a:rPr lang="en-US" altLang="zh-CN" dirty="0" smtClean="0"/>
              <a:t>CHINA PRICE DISCOVERY</a:t>
            </a:r>
            <a:endParaRPr lang="zh-CN" altLang="en-US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429684" cy="49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369175" cy="836613"/>
          </a:xfrm>
        </p:spPr>
        <p:txBody>
          <a:bodyPr/>
          <a:lstStyle/>
          <a:p>
            <a:r>
              <a:rPr lang="en-US" altLang="zh-CN" smtClean="0"/>
              <a:t>RMB MARKET HIGHLIGHTS</a:t>
            </a:r>
            <a:endParaRPr lang="zh-CN" altLang="en-US" smtClean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8620126" cy="466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/>
          <p:cNvPicPr>
            <a:picLocks noChangeAspect="1" noChangeArrowheads="1"/>
          </p:cNvPicPr>
          <p:nvPr/>
        </p:nvPicPr>
        <p:blipFill>
          <a:blip r:embed="rId3" cstate="print"/>
          <a:srcRect r="20667" b="10741"/>
          <a:stretch>
            <a:fillRect/>
          </a:stretch>
        </p:blipFill>
        <p:spPr bwMode="auto">
          <a:xfrm>
            <a:off x="928688" y="1244600"/>
            <a:ext cx="72009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7"/>
          <p:cNvSpPr>
            <a:spLocks noGrp="1" noChangeArrowheads="1"/>
          </p:cNvSpPr>
          <p:nvPr>
            <p:ph type="title"/>
          </p:nvPr>
        </p:nvSpPr>
        <p:spPr>
          <a:xfrm>
            <a:off x="944563" y="214313"/>
            <a:ext cx="7370762" cy="836612"/>
          </a:xfrm>
        </p:spPr>
        <p:txBody>
          <a:bodyPr/>
          <a:lstStyle/>
          <a:p>
            <a:r>
              <a:rPr lang="en-US" altLang="zh-CN" dirty="0" smtClean="0"/>
              <a:t>CNY OFFSHORE CONTENT AND ANALYTICS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20995" y="214313"/>
            <a:ext cx="8452883" cy="836612"/>
          </a:xfrm>
        </p:spPr>
        <p:txBody>
          <a:bodyPr/>
          <a:lstStyle/>
          <a:p>
            <a:r>
              <a:rPr lang="en-US" altLang="zh-CN" dirty="0" smtClean="0"/>
              <a:t>CREDITVIEWS – CHINA BOND MARKET STATISTICS – Credit Research from brokers etc.</a:t>
            </a:r>
            <a:endParaRPr lang="zh-CN" altLang="en-US" dirty="0" smtClean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81778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9039</TotalTime>
  <Words>498</Words>
  <Application>Microsoft Office PowerPoint</Application>
  <PresentationFormat>On-screen Show (4:3)</PresentationFormat>
  <Paragraphs>133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</vt:lpstr>
      <vt:lpstr>Cooperating with exchanges in China &amp; next generation services to support Chinese players</vt:lpstr>
      <vt:lpstr>Agenda</vt:lpstr>
      <vt:lpstr>Cooperating with Chinese exchanges </vt:lpstr>
      <vt:lpstr>Eikon and Chinese localised Desktop</vt:lpstr>
      <vt:lpstr>PowerPoint Presentation</vt:lpstr>
      <vt:lpstr>CHINA PRICE DISCOVERY</vt:lpstr>
      <vt:lpstr>RMB MARKET HIGHLIGHTS</vt:lpstr>
      <vt:lpstr>CNY OFFSHORE CONTENT AND ANALYTICS</vt:lpstr>
      <vt:lpstr>CREDITVIEWS – CHINA BOND MARKET STATISTICS – Credit Research from brokers etc.</vt:lpstr>
      <vt:lpstr>CREDITVIEWS – CHINA CREDIT RISK </vt:lpstr>
      <vt:lpstr>CHINA FIXED INCOME PORTFOLIO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Thomson Reuters Enterprise Platform</vt:lpstr>
      <vt:lpstr>THOMSON REUTERS ENTERPRISE PLATFORM</vt:lpstr>
      <vt:lpstr>Exchange related Market Data Capabilities Powered by TREP-RT</vt:lpstr>
      <vt:lpstr>Case studies - Business Drivers</vt:lpstr>
      <vt:lpstr>PowerPoint Presentation</vt:lpstr>
      <vt:lpstr>PowerPoint Presentation</vt:lpstr>
      <vt:lpstr>PowerPoint Presentation</vt:lpstr>
      <vt:lpstr>PowerPoint Presentation</vt:lpstr>
      <vt:lpstr>Corporate Services</vt:lpstr>
      <vt:lpstr>PowerPoint Presentation</vt:lpstr>
    </vt:vector>
  </TitlesOfParts>
  <Company>Reuters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SINGULARITY PROPOSITION</dc:title>
  <dc:creator>gareth.rees</dc:creator>
  <cp:lastModifiedBy>jane</cp:lastModifiedBy>
  <cp:revision>173</cp:revision>
  <dcterms:created xsi:type="dcterms:W3CDTF">2011-01-27T11:41:49Z</dcterms:created>
  <dcterms:modified xsi:type="dcterms:W3CDTF">2012-05-28T01:41:33Z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466857014</vt:i4>
  </property>
  <property fmtid="{D5CDD505-2E9C-101B-9397-08002B2CF9AE}" pid="3" name="_NewReviewCycle">
    <vt:lpwstr/>
  </property>
  <property fmtid="{D5CDD505-2E9C-101B-9397-08002B2CF9AE}" pid="4" name="_EmailSubject">
    <vt:lpwstr>slides for your deck</vt:lpwstr>
  </property>
  <property fmtid="{D5CDD505-2E9C-101B-9397-08002B2CF9AE}" pid="5" name="_AuthorEmail">
    <vt:lpwstr>Peter.Reilly@thomsonreuters.com</vt:lpwstr>
  </property>
  <property fmtid="{D5CDD505-2E9C-101B-9397-08002B2CF9AE}" pid="6" name="_AuthorEmailDisplayName">
    <vt:lpwstr>Reilly, Peter J. (TRGR)</vt:lpwstr>
  </property>
  <property fmtid="{D5CDD505-2E9C-101B-9397-08002B2CF9AE}" pid="7" name="_PreviousAdHocReviewCycleID">
    <vt:i4>-1199648454</vt:i4>
  </property>
</Properties>
</file>